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1" r:id="rId3"/>
    <p:sldId id="270" r:id="rId4"/>
    <p:sldId id="257" r:id="rId5"/>
    <p:sldId id="266" r:id="rId6"/>
    <p:sldId id="264" r:id="rId7"/>
    <p:sldId id="259" r:id="rId8"/>
    <p:sldId id="260" r:id="rId9"/>
    <p:sldId id="261" r:id="rId10"/>
    <p:sldId id="262" r:id="rId11"/>
    <p:sldId id="274" r:id="rId12"/>
    <p:sldId id="272" r:id="rId13"/>
    <p:sldId id="273" r:id="rId1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4F7346-70B4-46E3-BA09-60CC180C511C}" type="datetimeFigureOut">
              <a:rPr lang="ru-RU" smtClean="0"/>
              <a:t>13.08.2019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977DEB-3F93-412D-A3DB-3A7468326F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626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4E1DE-7A6B-4D56-A2D7-3A9A5E39626E}" type="datetimeFigureOut">
              <a:rPr lang="ru-RU" smtClean="0"/>
              <a:t>13.08.2019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610D0-344A-451D-A1A4-09D1F0FFAA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902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610D0-344A-451D-A1A4-09D1F0FFAA8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7085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610D0-344A-451D-A1A4-09D1F0FFAA8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0669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610D0-344A-451D-A1A4-09D1F0FFAA8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0669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Таким образом, система средневзвешенной оценки имеет существенный образовательный потенциал, который способствует повышению качества образования, так как предполагает полную включенность самого ученика в процесс. Ученик осваивает новый вид деятельности — оценочной — непосредственно на собственном примере. В процессе этой деятельности формируется и развивается весь комплект универсальных учебных действий: познавательных, регулятивных, коммуникативных и личностных.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916948-F1FC-482C-B34E-2A77FFE75572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8916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916948-F1FC-482C-B34E-2A77FFE75572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525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 1837 году была официально установлена министерством народного просвещения. И уже вторую сотню лет эта система доминирует в нашем образовании, несмотря на то, что еще в 1992 году было декларировано право школы самостоятельно выбирать систему оценивания, мизерное количество школ воспользовались этим правом. Переходили на 10 бальную систему, на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стобалльную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Практически все вернулись на пятибалльную традиционную систему.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916948-F1FC-482C-B34E-2A77FFE7557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596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916948-F1FC-482C-B34E-2A77FFE7557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480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610D0-344A-451D-A1A4-09D1F0FFAA8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063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610D0-344A-451D-A1A4-09D1F0FFAA8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063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610D0-344A-451D-A1A4-09D1F0FFAA8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0198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610D0-344A-451D-A1A4-09D1F0FFAA8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3168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610D0-344A-451D-A1A4-09D1F0FFAA8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413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610D0-344A-451D-A1A4-09D1F0FFAA8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778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13.08.2019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988841"/>
            <a:ext cx="8458200" cy="201622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Система оценивания результатов образовательной деятельности обучающихся на основе средневзвешенного балла средствами АИС СГО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196752"/>
            <a:ext cx="8458200" cy="504056"/>
          </a:xfrm>
        </p:spPr>
        <p:txBody>
          <a:bodyPr>
            <a:normAutofit/>
          </a:bodyPr>
          <a:lstStyle/>
          <a:p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27984" y="4648035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Таран Татьяна Васильевна,</a:t>
            </a:r>
          </a:p>
          <a:p>
            <a:r>
              <a:rPr lang="ru-RU" b="1" dirty="0"/>
              <a:t>з</a:t>
            </a:r>
            <a:r>
              <a:rPr lang="ru-RU" b="1" dirty="0" smtClean="0"/>
              <a:t>аместитель директора МАОУ «Лицей №82 г. Челябинска»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8244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пример </a:t>
            </a:r>
            <a:r>
              <a:rPr lang="ru-RU" sz="2800" b="1" dirty="0">
                <a:solidFill>
                  <a:srgbClr val="C00000"/>
                </a:solidFill>
              </a:rPr>
              <a:t>подсчета средневзвешенной </a:t>
            </a:r>
            <a:r>
              <a:rPr lang="ru-RU" sz="2800" b="1" dirty="0" smtClean="0">
                <a:solidFill>
                  <a:srgbClr val="C00000"/>
                </a:solidFill>
              </a:rPr>
              <a:t>отметки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4057" y="1340768"/>
            <a:ext cx="813690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Однако, если использовать веса оценок, получим:</a:t>
            </a:r>
          </a:p>
          <a:p>
            <a:r>
              <a:rPr lang="ru-RU" b="1" dirty="0">
                <a:solidFill>
                  <a:srgbClr val="FF0000"/>
                </a:solidFill>
              </a:rPr>
              <a:t>3*40 + 2*40 + 2*30 + 4*30 + 2*30 + 5*10 + 5*10 + 4*10 + 4*25 = 680 </a:t>
            </a:r>
            <a:r>
              <a:rPr lang="ru-RU" dirty="0"/>
              <a:t>баллов.</a:t>
            </a:r>
          </a:p>
          <a:p>
            <a:r>
              <a:rPr lang="ru-RU" dirty="0"/>
              <a:t>Здесь:</a:t>
            </a:r>
          </a:p>
          <a:p>
            <a:r>
              <a:rPr lang="ru-RU" dirty="0"/>
              <a:t>первое слагаемое 3*40 - первая контрольная,</a:t>
            </a:r>
          </a:p>
          <a:p>
            <a:r>
              <a:rPr lang="ru-RU" dirty="0"/>
              <a:t>второе слагаемое 2*40 - вторая контрольная, которую он пропустил, 3-е, 4-е, 5-е слагаемые с весом 30 - это самостоятельные работы,</a:t>
            </a:r>
          </a:p>
          <a:p>
            <a:r>
              <a:rPr lang="ru-RU" dirty="0"/>
              <a:t>6-е, 7-е, 8-е слагаемые с весом 10 - проверки тетрадей, последнее слагаемое 4*25 - практическая работа.</a:t>
            </a:r>
          </a:p>
          <a:p>
            <a:r>
              <a:rPr lang="ru-RU" dirty="0"/>
              <a:t>Совокупный вес оценок (</a:t>
            </a:r>
            <a:r>
              <a:rPr lang="ru-RU" b="1" dirty="0">
                <a:solidFill>
                  <a:srgbClr val="FF0000"/>
                </a:solidFill>
              </a:rPr>
              <a:t>внимание: включая обязательные оценки, а не только полученные учеником</a:t>
            </a:r>
            <a:r>
              <a:rPr lang="ru-RU" dirty="0"/>
              <a:t>): </a:t>
            </a:r>
            <a:r>
              <a:rPr lang="ru-RU" b="1" dirty="0">
                <a:solidFill>
                  <a:srgbClr val="FF0000"/>
                </a:solidFill>
              </a:rPr>
              <a:t>2*40 + 3*30 + 25 + 3*10 = 225.</a:t>
            </a:r>
          </a:p>
          <a:p>
            <a:r>
              <a:rPr lang="ru-RU" dirty="0"/>
              <a:t>Здесь:</a:t>
            </a:r>
          </a:p>
          <a:p>
            <a:r>
              <a:rPr lang="ru-RU" dirty="0"/>
              <a:t>2*40 – получено 2 оценки с весом 40; 3*30 – получено 3 оценки с весом 30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25 – получена одна оценка с весом 25 (1*25); 3*10 – получено 3 оценки с весом 10;</a:t>
            </a:r>
          </a:p>
          <a:p>
            <a:r>
              <a:rPr lang="ru-RU" dirty="0"/>
              <a:t>Итоговая оценка ученика будет равняться </a:t>
            </a:r>
            <a:r>
              <a:rPr lang="ru-RU" b="1" dirty="0">
                <a:solidFill>
                  <a:srgbClr val="FF0000"/>
                </a:solidFill>
              </a:rPr>
              <a:t>680/225 = 3,022</a:t>
            </a:r>
            <a:r>
              <a:rPr lang="ru-RU" dirty="0"/>
              <a:t>.</a:t>
            </a:r>
          </a:p>
          <a:p>
            <a:r>
              <a:rPr lang="ru-RU" b="1" dirty="0">
                <a:solidFill>
                  <a:srgbClr val="FF0000"/>
                </a:solidFill>
              </a:rPr>
              <a:t>Очевидно, средневзвешенная оценка дает более точный уровень успеваемости.</a:t>
            </a:r>
          </a:p>
        </p:txBody>
      </p:sp>
    </p:spTree>
    <p:extLst>
      <p:ext uri="{BB962C8B-B14F-4D97-AF65-F5344CB8AC3E}">
        <p14:creationId xmlns:p14="http://schemas.microsoft.com/office/powerpoint/2010/main" val="24530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Критерии оценивания по </a:t>
            </a:r>
            <a:r>
              <a:rPr lang="ru-RU" sz="2800" b="1" dirty="0" smtClean="0">
                <a:solidFill>
                  <a:srgbClr val="C00000"/>
                </a:solidFill>
              </a:rPr>
              <a:t>информатике</a:t>
            </a:r>
            <a:endParaRPr lang="ru-RU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159725"/>
              </p:ext>
            </p:extLst>
          </p:nvPr>
        </p:nvGraphicFramePr>
        <p:xfrm>
          <a:off x="304800" y="2323624"/>
          <a:ext cx="8686800" cy="32004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522784"/>
                <a:gridCol w="3600400"/>
                <a:gridCol w="2232248"/>
                <a:gridCol w="2331368"/>
              </a:tblGrid>
              <a:tr h="18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№ п/п</a:t>
                      </a:r>
                      <a:endParaRPr lang="ru-RU" sz="1200" b="1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Вид деятельности</a:t>
                      </a:r>
                      <a:endParaRPr lang="ru-RU" sz="1200" b="1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Сокращение в ЭЖ</a:t>
                      </a:r>
                      <a:endParaRPr lang="ru-RU" sz="1200" b="1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Вес задания</a:t>
                      </a:r>
                      <a:endParaRPr lang="ru-RU" sz="1200" b="1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/>
                </a:tc>
              </a:tr>
              <a:tr h="18034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Контрольная работа</a:t>
                      </a:r>
                      <a:endParaRPr lang="ru-RU" sz="1200" b="1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К</a:t>
                      </a:r>
                      <a:endParaRPr lang="ru-RU" sz="1200" b="1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100</a:t>
                      </a:r>
                      <a:endParaRPr lang="ru-RU" sz="1200" b="1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/>
                </a:tc>
              </a:tr>
              <a:tr h="18034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 smtClean="0">
                          <a:effectLst/>
                        </a:rPr>
                        <a:t>2</a:t>
                      </a: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Зачётная практическая работа</a:t>
                      </a:r>
                      <a:endParaRPr lang="ru-RU" sz="1200" b="1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З</a:t>
                      </a:r>
                      <a:endParaRPr lang="ru-RU" sz="1200" b="1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70-90</a:t>
                      </a:r>
                      <a:endParaRPr lang="ru-RU" sz="1200" b="1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/>
                </a:tc>
              </a:tr>
              <a:tr h="18034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 smtClean="0">
                          <a:effectLst/>
                        </a:rPr>
                        <a:t>3</a:t>
                      </a: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Зачет (теория)</a:t>
                      </a:r>
                      <a:endParaRPr lang="ru-RU" sz="1200" b="1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З</a:t>
                      </a:r>
                      <a:endParaRPr lang="ru-RU" sz="1200" b="1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70-90</a:t>
                      </a:r>
                      <a:endParaRPr lang="ru-RU" sz="1200" b="1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/>
                </a:tc>
              </a:tr>
              <a:tr h="18034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 smtClean="0">
                          <a:effectLst/>
                        </a:rPr>
                        <a:t>4</a:t>
                      </a: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Практическая работа</a:t>
                      </a:r>
                      <a:endParaRPr lang="ru-RU" sz="1200" b="1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А</a:t>
                      </a:r>
                      <a:endParaRPr lang="ru-RU" sz="1200" b="1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30-50</a:t>
                      </a:r>
                      <a:endParaRPr lang="ru-RU" sz="1200" b="1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/>
                </a:tc>
              </a:tr>
              <a:tr h="18034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 smtClean="0">
                          <a:effectLst/>
                        </a:rPr>
                        <a:t>5</a:t>
                      </a: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Проект</a:t>
                      </a:r>
                      <a:endParaRPr lang="ru-RU" sz="1200" b="1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П</a:t>
                      </a:r>
                      <a:endParaRPr lang="ru-RU" sz="1200" b="1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80</a:t>
                      </a:r>
                      <a:endParaRPr lang="ru-RU" sz="1200" b="1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/>
                </a:tc>
              </a:tr>
              <a:tr h="18034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 smtClean="0">
                          <a:effectLst/>
                        </a:rPr>
                        <a:t>6</a:t>
                      </a: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Тестирование</a:t>
                      </a:r>
                      <a:endParaRPr lang="ru-RU" sz="1200" b="1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Т</a:t>
                      </a:r>
                      <a:endParaRPr lang="ru-RU" sz="1200" b="1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30-50</a:t>
                      </a:r>
                      <a:endParaRPr lang="ru-RU" sz="1200" b="1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/>
                </a:tc>
              </a:tr>
              <a:tr h="18034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 smtClean="0">
                          <a:effectLst/>
                        </a:rPr>
                        <a:t>7</a:t>
                      </a: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Домашнее задание</a:t>
                      </a:r>
                      <a:endParaRPr lang="ru-RU" sz="1200" b="1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Ж</a:t>
                      </a:r>
                      <a:endParaRPr lang="ru-RU" sz="1200" b="1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30-50</a:t>
                      </a:r>
                      <a:endParaRPr lang="ru-RU" sz="1200" b="1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/>
                </a:tc>
              </a:tr>
              <a:tr h="18034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 smtClean="0">
                          <a:effectLst/>
                        </a:rPr>
                        <a:t>8</a:t>
                      </a: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Работа в тетради на печатной основе</a:t>
                      </a:r>
                      <a:endParaRPr lang="ru-RU" sz="1200" b="1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РП</a:t>
                      </a:r>
                      <a:endParaRPr lang="ru-RU" sz="1200" b="1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</a:t>
                      </a:r>
                      <a:endParaRPr lang="ru-RU" sz="1200" b="1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/>
                </a:tc>
              </a:tr>
              <a:tr h="18034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 smtClean="0">
                          <a:effectLst/>
                        </a:rPr>
                        <a:t>9</a:t>
                      </a: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Проверочная работа</a:t>
                      </a:r>
                      <a:endParaRPr lang="ru-RU" sz="1200" b="1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Г</a:t>
                      </a:r>
                      <a:endParaRPr lang="ru-RU" sz="1200" b="1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80</a:t>
                      </a:r>
                      <a:endParaRPr lang="ru-RU" sz="1200" b="1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/>
                </a:tc>
              </a:tr>
              <a:tr h="18034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 smtClean="0">
                          <a:effectLst/>
                        </a:rPr>
                        <a:t>10</a:t>
                      </a: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Самостоятельная работа</a:t>
                      </a:r>
                      <a:endParaRPr lang="ru-RU" sz="1200" b="1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С</a:t>
                      </a:r>
                      <a:endParaRPr lang="ru-RU" sz="1200" b="1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80</a:t>
                      </a:r>
                      <a:endParaRPr lang="ru-RU" sz="1200" b="1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/>
                </a:tc>
              </a:tr>
              <a:tr h="18034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 smtClean="0">
                          <a:effectLst/>
                        </a:rPr>
                        <a:t>11</a:t>
                      </a: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Доклад</a:t>
                      </a:r>
                      <a:endParaRPr lang="ru-RU" sz="1200" b="1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До</a:t>
                      </a:r>
                      <a:endParaRPr lang="ru-RU" sz="1200" b="1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</a:t>
                      </a:r>
                      <a:endParaRPr lang="ru-RU" sz="1200" b="1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/>
                </a:tc>
              </a:tr>
              <a:tr h="18034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 smtClean="0">
                          <a:effectLst/>
                        </a:rPr>
                        <a:t>12</a:t>
                      </a: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Ответ на уроке</a:t>
                      </a:r>
                      <a:endParaRPr lang="ru-RU" sz="1200" b="1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О</a:t>
                      </a:r>
                      <a:endParaRPr lang="ru-RU" sz="1200" b="1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20-50</a:t>
                      </a:r>
                      <a:endParaRPr lang="ru-RU" sz="1200" b="1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/>
                </a:tc>
              </a:tr>
              <a:tr h="18034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 smtClean="0">
                          <a:effectLst/>
                        </a:rPr>
                        <a:t>13</a:t>
                      </a: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Batang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Реферат</a:t>
                      </a:r>
                      <a:endParaRPr lang="ru-RU" sz="1200" b="1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Р</a:t>
                      </a:r>
                      <a:endParaRPr lang="ru-RU" sz="1200" b="1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30-50</a:t>
                      </a:r>
                      <a:endParaRPr lang="ru-RU" sz="1200" b="1" dirty="0">
                        <a:effectLst/>
                        <a:latin typeface="Times New Roman"/>
                        <a:ea typeface="Batang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778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57200"/>
            <a:ext cx="8881048" cy="84124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Потенциал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1628800"/>
            <a:ext cx="763284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Система средневзвешенной оценки направлена на качественную подготовку учеников, глубокое усвоение ими изучаемого материала и включает всестороннюю оценку учебной деятельности </a:t>
            </a:r>
            <a:r>
              <a:rPr lang="ru-RU" sz="2000" b="1" dirty="0" smtClean="0"/>
              <a:t>обучающихся </a:t>
            </a:r>
            <a:r>
              <a:rPr lang="ru-RU" sz="2000" b="1" dirty="0"/>
              <a:t>в учебном году.</a:t>
            </a:r>
          </a:p>
          <a:p>
            <a:r>
              <a:rPr lang="ru-RU" sz="2000" b="1" i="1" u="sng" dirty="0"/>
              <a:t>Цели подхода к системе средневзвешенной оценки: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b="1" dirty="0"/>
              <a:t>объективная оценка различных видов учебной деятельности;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b="1" dirty="0"/>
              <a:t>стимулирование учебно-познавательной деятельности </a:t>
            </a:r>
            <a:r>
              <a:rPr lang="ru-RU" sz="2000" b="1" dirty="0" smtClean="0"/>
              <a:t>обучающихся;</a:t>
            </a:r>
            <a:endParaRPr lang="ru-RU" sz="2000" b="1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b="1" dirty="0"/>
              <a:t>повышение качества изучения и усвоения материала;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b="1" dirty="0"/>
              <a:t>мотивация ученика к системной работе в процессе получения знаний и усвоения учебного материала на протяжении всего учебного года;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b="1" dirty="0"/>
              <a:t>повышение объективности итоговой отметки с учетом её зависимости от результатов ежедневной работы на протяжении всего учебного года.</a:t>
            </a:r>
          </a:p>
          <a:p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35443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Спасибо за внимание!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1298448"/>
            <a:ext cx="6768752" cy="4578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31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298448"/>
            <a:ext cx="813690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Одной из важнейших задач современного образования является обеспечение максимально возможной объективности в оценке результатов деятельности обучающихся. </a:t>
            </a:r>
          </a:p>
          <a:p>
            <a:pPr marL="0" lvl="1" algn="just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История пятибалльного оценивания в России официально ведет отсчет с 1837 года.</a:t>
            </a:r>
          </a:p>
          <a:p>
            <a:pPr marL="0" lvl="1" algn="just"/>
            <a:endParaRPr lang="ru-RU" sz="28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00836" y="4406991"/>
            <a:ext cx="56886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Все должны до одного</a:t>
            </a:r>
          </a:p>
          <a:p>
            <a:r>
              <a:rPr lang="ru-RU" b="1" dirty="0"/>
              <a:t>Цифры знать до цифры пять.</a:t>
            </a:r>
          </a:p>
          <a:p>
            <a:r>
              <a:rPr lang="ru-RU" b="1" dirty="0"/>
              <a:t>Ну хотя бы для того,</a:t>
            </a:r>
          </a:p>
          <a:p>
            <a:r>
              <a:rPr lang="ru-RU" b="1" dirty="0"/>
              <a:t>Чтоб отметки различать.</a:t>
            </a:r>
          </a:p>
          <a:p>
            <a:r>
              <a:rPr lang="ru-RU" b="1" dirty="0"/>
              <a:t>(В. Высоцкий. Песня Алисы про цифры)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4168" y="4077072"/>
            <a:ext cx="2178814" cy="1872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2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/>
              <a:t>"Чтобы дойти до цели, надо,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прежде </a:t>
            </a:r>
            <a:r>
              <a:rPr lang="ru-RU" dirty="0"/>
              <a:t>всего, идти". </a:t>
            </a:r>
            <a:br>
              <a:rPr lang="ru-RU" dirty="0"/>
            </a:br>
            <a:r>
              <a:rPr lang="ru-RU" sz="2700" dirty="0"/>
              <a:t>Оноре де Бальзак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576" y="1844824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2050" name="Picture 2" descr="D:\для выступления\картинки\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28800"/>
            <a:ext cx="7620000" cy="457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53318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положения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94057" y="1340768"/>
            <a:ext cx="813690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</a:t>
            </a:r>
            <a:r>
              <a:rPr lang="ru-RU" sz="2400" b="1" dirty="0" smtClean="0"/>
              <a:t>В </a:t>
            </a:r>
            <a:r>
              <a:rPr lang="ru-RU" sz="2400" b="1" dirty="0"/>
              <a:t>соответствии с п. 10, п. 11 ст. 28  Федерального закона от 29.12.2012 </a:t>
            </a:r>
            <a:r>
              <a:rPr lang="en-US" sz="2400" b="1" dirty="0" smtClean="0"/>
              <a:t> </a:t>
            </a:r>
            <a:r>
              <a:rPr lang="ru-RU" sz="2400" b="1" dirty="0" smtClean="0"/>
              <a:t>№ </a:t>
            </a:r>
            <a:r>
              <a:rPr lang="ru-RU" sz="2400" b="1" dirty="0"/>
              <a:t>273-ФЗ «Об образовании в Российской Федерации» к </a:t>
            </a:r>
            <a:r>
              <a:rPr lang="ru-RU" sz="2400" b="1" dirty="0">
                <a:solidFill>
                  <a:srgbClr val="FF0000"/>
                </a:solidFill>
              </a:rPr>
              <a:t>компетенции образовательной организации относится осуществление текущего контроля успеваемости и промежуточной аттестации обучающихся</a:t>
            </a:r>
            <a:r>
              <a:rPr lang="ru-RU" sz="2400" b="1" dirty="0"/>
              <a:t>, установление их форм, периодичности и порядка проведения, а также индивидуальный учет результатов освоения обучающимися образовательных программ. </a:t>
            </a:r>
            <a:endParaRPr lang="en-US" sz="2400" b="1" dirty="0" smtClean="0"/>
          </a:p>
          <a:p>
            <a:r>
              <a:rPr lang="en-US" sz="2400" b="1" dirty="0" smtClean="0"/>
              <a:t>	</a:t>
            </a:r>
            <a:r>
              <a:rPr lang="ru-RU" sz="2400" b="1" dirty="0" smtClean="0"/>
              <a:t>Таким </a:t>
            </a:r>
            <a:r>
              <a:rPr lang="ru-RU" sz="2400" b="1" dirty="0"/>
              <a:t>образом, решение о переходе на расчет средневзвешенного балла было принято МАОУ «Лицей №82 г. Челябинска» в рамках полномочий, определенных действующим законодательством.</a:t>
            </a:r>
          </a:p>
          <a:p>
            <a:pPr marL="342900" lvl="1" indent="-342900" algn="just">
              <a:buAutoNum type="arabicPeriod"/>
            </a:pP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2376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МАОУ «Лицей №82 г. Челябинска</a:t>
            </a:r>
            <a:r>
              <a:rPr lang="ru-RU" dirty="0" smtClean="0"/>
              <a:t>»: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94057" y="1340768"/>
            <a:ext cx="813690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/>
              <a:t>образовательная организация инновационного типа;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/>
              <a:t>входит в ТОП-500 школ России (в течение </a:t>
            </a:r>
            <a:r>
              <a:rPr lang="ru-RU" sz="2400" b="1" dirty="0" smtClean="0">
                <a:solidFill>
                  <a:srgbClr val="FF0000"/>
                </a:solidFill>
              </a:rPr>
              <a:t>пяти</a:t>
            </a:r>
            <a:r>
              <a:rPr lang="ru-RU" sz="2400" b="1" dirty="0" smtClean="0"/>
              <a:t> лет);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/>
              <a:t>обеспечивает высокий уровень качества образования, что подтверждается результатами ОГЭ, ЕГЭ, НИКО, РИКО, МИКО и других </a:t>
            </a:r>
            <a:r>
              <a:rPr lang="ru-RU" sz="2400" b="1" dirty="0" smtClean="0">
                <a:solidFill>
                  <a:srgbClr val="FF0000"/>
                </a:solidFill>
              </a:rPr>
              <a:t>независимых </a:t>
            </a:r>
            <a:r>
              <a:rPr lang="ru-RU" sz="2400" b="1" dirty="0" smtClean="0"/>
              <a:t>процедур;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/>
              <a:t>Лицей постоянно и неуклонно развивается, движется вперед, осваивает все новое и передовое, являясь локомотивом в образовательной системе города Челябинска.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58092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положения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94057" y="1340768"/>
            <a:ext cx="813690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just">
              <a:buAutoNum type="arabicPeriod"/>
            </a:pPr>
            <a:r>
              <a:rPr lang="ru-RU" sz="2000" b="1" dirty="0" smtClean="0">
                <a:solidFill>
                  <a:srgbClr val="C00000"/>
                </a:solidFill>
              </a:rPr>
              <a:t>Средневзвешенная </a:t>
            </a:r>
            <a:r>
              <a:rPr lang="ru-RU" sz="2000" b="1" dirty="0">
                <a:solidFill>
                  <a:srgbClr val="C00000"/>
                </a:solidFill>
              </a:rPr>
              <a:t>система </a:t>
            </a:r>
            <a:r>
              <a:rPr lang="ru-RU" sz="2000" b="1" dirty="0"/>
              <a:t>оценки знаний, умений и навыков учащихся представляет собой </a:t>
            </a:r>
            <a:r>
              <a:rPr lang="ru-RU" sz="2000" b="1" dirty="0">
                <a:solidFill>
                  <a:srgbClr val="C00000"/>
                </a:solidFill>
              </a:rPr>
              <a:t>интегральную</a:t>
            </a:r>
            <a:r>
              <a:rPr lang="ru-RU" sz="2000" b="1" dirty="0"/>
              <a:t> оценку результатов всех видов деятельности </a:t>
            </a:r>
            <a:r>
              <a:rPr lang="ru-RU" sz="2000" b="1" dirty="0" smtClean="0"/>
              <a:t>обучающихся </a:t>
            </a:r>
            <a:r>
              <a:rPr lang="ru-RU" sz="2000" b="1" dirty="0"/>
              <a:t>в </a:t>
            </a:r>
            <a:r>
              <a:rPr lang="ru-RU" sz="2000" b="1" dirty="0" smtClean="0"/>
              <a:t>четвертях (полугодиях), </a:t>
            </a:r>
            <a:r>
              <a:rPr lang="ru-RU" sz="2000" b="1" dirty="0"/>
              <a:t>а также ее учет при выставлении итоговой </a:t>
            </a:r>
            <a:r>
              <a:rPr lang="ru-RU" sz="2000" b="1" dirty="0" smtClean="0"/>
              <a:t>отметки.</a:t>
            </a:r>
          </a:p>
          <a:p>
            <a:pPr marL="342900" lvl="1" indent="-342900" algn="just">
              <a:buAutoNum type="arabicPeriod"/>
            </a:pPr>
            <a:r>
              <a:rPr lang="ru-RU" sz="2000" b="1" dirty="0" smtClean="0"/>
              <a:t>Средневзвешенная </a:t>
            </a:r>
            <a:r>
              <a:rPr lang="ru-RU" sz="2000" b="1" dirty="0"/>
              <a:t>система оценки включает учет и подсчет баллов, полученных на протяжении всего учебного года за различные виды учебной работы (</a:t>
            </a:r>
            <a:r>
              <a:rPr lang="ru-RU" sz="2000" b="1" dirty="0" smtClean="0"/>
              <a:t>диагностические работы</a:t>
            </a:r>
            <a:r>
              <a:rPr lang="ru-RU" sz="2000" b="1" dirty="0"/>
              <a:t>, контрольные работы, самостоятельные работы, тесты, проекты, зачеты, домашние работы и т.д. </a:t>
            </a:r>
            <a:r>
              <a:rPr lang="ru-RU" sz="2000" b="1" dirty="0" smtClean="0"/>
              <a:t>)</a:t>
            </a:r>
          </a:p>
          <a:p>
            <a:pPr marL="342900" lvl="1" indent="-342900" algn="just">
              <a:buAutoNum type="arabicPeriod"/>
            </a:pPr>
            <a:r>
              <a:rPr lang="ru-RU" sz="2000" b="1" dirty="0"/>
              <a:t>Удельный вес отдельных видов текущего контроля </a:t>
            </a:r>
            <a:r>
              <a:rPr lang="ru-RU" sz="2000" b="1" dirty="0" smtClean="0"/>
              <a:t>и их обязательность устанавливается кафедрами </a:t>
            </a:r>
            <a:r>
              <a:rPr lang="ru-RU" sz="2000" b="1" dirty="0"/>
              <a:t>с учетом специфики </a:t>
            </a:r>
            <a:r>
              <a:rPr lang="ru-RU" sz="2000" b="1" dirty="0" smtClean="0"/>
              <a:t>предмета, утверждаются приказом. </a:t>
            </a:r>
          </a:p>
          <a:p>
            <a:pPr marL="342900" lvl="1" indent="-342900" algn="just">
              <a:buAutoNum type="arabicPeriod"/>
            </a:pPr>
            <a:r>
              <a:rPr lang="ru-RU" sz="2000" b="1" dirty="0" smtClean="0"/>
              <a:t>Кратковременные пропуски по уважительным причинам – дежурство, выступление на олимпиадах и т.д. не приводят к наличию задолженности, отрабатываются учащимися на добровольной основе.</a:t>
            </a:r>
          </a:p>
          <a:p>
            <a:pPr marL="342900" lvl="1" indent="-342900" algn="just">
              <a:buAutoNum type="arabicPeriod"/>
            </a:pPr>
            <a:r>
              <a:rPr lang="ru-RU" sz="2000" b="1" dirty="0" smtClean="0"/>
              <a:t>В случае длительной болезни либо длительного отсутствия обучающегося по другой уважительной причине учитель по согласованию с учениками и </a:t>
            </a:r>
            <a:r>
              <a:rPr lang="ru-RU" sz="2000" b="1" smtClean="0"/>
              <a:t>их родителями </a:t>
            </a:r>
            <a:endParaRPr lang="en-US" sz="2000" b="1" dirty="0" smtClean="0"/>
          </a:p>
          <a:p>
            <a:pPr marL="342900" lvl="1" indent="-342900" algn="just">
              <a:buAutoNum type="arabicPeriod"/>
            </a:pP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17391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АИС СГО дает </a:t>
            </a:r>
            <a:r>
              <a:rPr lang="ru-RU" sz="2800" b="1" dirty="0">
                <a:solidFill>
                  <a:srgbClr val="C00000"/>
                </a:solidFill>
              </a:rPr>
              <a:t>возможность подсчитывать средневзвешенное значение </a:t>
            </a:r>
            <a:r>
              <a:rPr lang="ru-RU" sz="2800" b="1" dirty="0" smtClean="0">
                <a:solidFill>
                  <a:srgbClr val="C00000"/>
                </a:solidFill>
              </a:rPr>
              <a:t>текущих отметок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4057" y="1340768"/>
            <a:ext cx="81369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/>
            <a:r>
              <a:rPr lang="ru-RU" sz="2400" b="1" dirty="0"/>
              <a:t>Каждый вид деятельности (контрольная, самостоятельная работа, ответ на уроке, лабораторная работа, др. виды работ) имеет свой собственный вес, что позволяет рассчитывать средневзвешенную оценку и тем самым более объективно оценивать успеваемость учащихся.</a:t>
            </a:r>
          </a:p>
          <a:p>
            <a:pPr marL="0" lvl="1" algn="just"/>
            <a:r>
              <a:rPr lang="ru-RU" sz="2400" b="1" dirty="0"/>
              <a:t>Возможные значения веса – от </a:t>
            </a:r>
            <a:r>
              <a:rPr lang="ru-RU" sz="2400" b="1" dirty="0">
                <a:solidFill>
                  <a:srgbClr val="FF0000"/>
                </a:solidFill>
              </a:rPr>
              <a:t>0 до 100</a:t>
            </a:r>
            <a:r>
              <a:rPr lang="ru-RU" sz="2400" b="1" dirty="0"/>
              <a:t>. Значение </a:t>
            </a:r>
            <a:r>
              <a:rPr lang="ru-RU" sz="2400" b="1" dirty="0">
                <a:solidFill>
                  <a:srgbClr val="FF0000"/>
                </a:solidFill>
              </a:rPr>
              <a:t>0</a:t>
            </a:r>
            <a:r>
              <a:rPr lang="ru-RU" sz="2400" b="1" dirty="0"/>
              <a:t> означает, что соответствующий столбец классного журнала не должен учитываться при расчете средневзвешенной оценки. По умолчанию для всех заданий задается одинаковый вес – </a:t>
            </a:r>
            <a:r>
              <a:rPr lang="ru-RU" sz="2400" b="1" dirty="0">
                <a:solidFill>
                  <a:srgbClr val="FF0000"/>
                </a:solidFill>
              </a:rPr>
              <a:t>10</a:t>
            </a:r>
            <a:r>
              <a:rPr lang="ru-RU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330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Формула </a:t>
            </a:r>
            <a:r>
              <a:rPr lang="ru-RU" sz="2800" b="1" dirty="0">
                <a:solidFill>
                  <a:srgbClr val="C00000"/>
                </a:solidFill>
              </a:rPr>
              <a:t>подсчета средневзвешенной </a:t>
            </a:r>
            <a:r>
              <a:rPr lang="ru-RU" sz="2800" b="1" dirty="0" smtClean="0">
                <a:solidFill>
                  <a:srgbClr val="C00000"/>
                </a:solidFill>
              </a:rPr>
              <a:t>отметки</a:t>
            </a:r>
            <a:endParaRPr lang="ru-RU" sz="28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94057" y="1340768"/>
                <a:ext cx="8136904" cy="14099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 </a:t>
                </a:r>
                <a:endParaRPr lang="ru-RU" sz="1400" dirty="0"/>
              </a:p>
              <a:p>
                <a:endParaRPr lang="ru-RU" dirty="0" smtClean="0"/>
              </a:p>
              <a:p>
                <a:r>
                  <a:rPr lang="ru-RU" dirty="0"/>
                  <a:t> </a:t>
                </a:r>
                <a:r>
                  <a:rPr lang="ru-RU" dirty="0" smtClean="0"/>
                  <a:t>              Средневзвешенное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ru-RU" dirty="0"/>
                          <m:t>Сумма произведений оценок на их веса</m:t>
                        </m:r>
                      </m:num>
                      <m:den>
                        <m:r>
                          <m:rPr>
                            <m:nor/>
                          </m:rPr>
                          <a:rPr lang="ru-RU" dirty="0"/>
                          <m:t>Сумма весов этих оценок</m:t>
                        </m:r>
                      </m:den>
                    </m:f>
                  </m:oMath>
                </a14:m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057" y="1340768"/>
                <a:ext cx="8136904" cy="140993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403648" y="3284984"/>
            <a:ext cx="65527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Особенности </a:t>
            </a:r>
            <a:r>
              <a:rPr lang="ru-RU" b="1" dirty="0">
                <a:solidFill>
                  <a:srgbClr val="FF0000"/>
                </a:solidFill>
              </a:rPr>
              <a:t>подсчета:</a:t>
            </a:r>
          </a:p>
          <a:p>
            <a:pPr algn="just"/>
            <a:r>
              <a:rPr lang="ru-RU" dirty="0"/>
              <a:t>"Долги" ученика (невыполненные задания с обязательной оценкой, т.е. "точки" в журнале, причем только те, срок выполнения которых истёк) учитываются как минимальные </a:t>
            </a:r>
            <a:r>
              <a:rPr lang="ru-RU" dirty="0" smtClean="0"/>
              <a:t>отметки, </a:t>
            </a:r>
            <a:r>
              <a:rPr lang="ru-RU" dirty="0"/>
              <a:t>равные 2 и при подсчете средневзвешенного приравниваются к "двойкам".</a:t>
            </a:r>
          </a:p>
          <a:p>
            <a:pPr algn="just"/>
            <a:r>
              <a:rPr lang="ru-RU" dirty="0"/>
              <a:t>Пропуски (посещаемость) никак не учитываются при подсчете средневзвешенной </a:t>
            </a:r>
            <a:r>
              <a:rPr lang="ru-RU" dirty="0" smtClean="0"/>
              <a:t>отметки. </a:t>
            </a:r>
            <a:r>
              <a:rPr lang="ru-RU" dirty="0"/>
              <a:t>На результат "взвешивания" влияют только </a:t>
            </a:r>
            <a:r>
              <a:rPr lang="ru-RU" dirty="0" smtClean="0"/>
              <a:t>отметки </a:t>
            </a:r>
            <a:r>
              <a:rPr lang="ru-RU" dirty="0"/>
              <a:t>и "точки" в журнале (в дневнике ученика задания с обязательной </a:t>
            </a:r>
            <a:r>
              <a:rPr lang="ru-RU" dirty="0" smtClean="0"/>
              <a:t>отметкой </a:t>
            </a:r>
            <a:r>
              <a:rPr lang="ru-RU" dirty="0"/>
              <a:t>выделены цветом).</a:t>
            </a:r>
          </a:p>
        </p:txBody>
      </p:sp>
    </p:spTree>
    <p:extLst>
      <p:ext uri="{BB962C8B-B14F-4D97-AF65-F5344CB8AC3E}">
        <p14:creationId xmlns:p14="http://schemas.microsoft.com/office/powerpoint/2010/main" val="29204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пример </a:t>
            </a:r>
            <a:r>
              <a:rPr lang="ru-RU" sz="2800" b="1" dirty="0">
                <a:solidFill>
                  <a:srgbClr val="C00000"/>
                </a:solidFill>
              </a:rPr>
              <a:t>подсчета средневзвешенной </a:t>
            </a:r>
            <a:r>
              <a:rPr lang="ru-RU" sz="2800" b="1" dirty="0" smtClean="0">
                <a:solidFill>
                  <a:srgbClr val="C00000"/>
                </a:solidFill>
              </a:rPr>
              <a:t>отметки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4057" y="1340768"/>
            <a:ext cx="81369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Пусть в течение четверти было 2 контрольных работы (вес каждой - 40), 3 самостоятельных работы (вес - 30), одна практическая работа (вес - 25) и три проверки тетрадей (вес - 10).</a:t>
            </a:r>
          </a:p>
          <a:p>
            <a:r>
              <a:rPr lang="ru-RU" dirty="0"/>
              <a:t>Ученик получил за первую контрольную 3, вторую прогулял, одну самостоятельную писал сам (2 балла), вторую списал у соседа (4 балла), третью проболел. За проверку тетрадей - две оценки 5 и одна 4. Практическую работу написал на 4.</a:t>
            </a:r>
          </a:p>
          <a:p>
            <a:r>
              <a:rPr lang="ru-RU" dirty="0"/>
              <a:t>Если выписать оценки в ряд, получим: 3 н 2 4 н 5 5 4 4. По среднему баллу ученик претендует на твёрдую "4".</a:t>
            </a:r>
          </a:p>
        </p:txBody>
      </p:sp>
    </p:spTree>
    <p:extLst>
      <p:ext uri="{BB962C8B-B14F-4D97-AF65-F5344CB8AC3E}">
        <p14:creationId xmlns:p14="http://schemas.microsoft.com/office/powerpoint/2010/main" val="311804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237</TotalTime>
  <Words>904</Words>
  <Application>Microsoft Office PowerPoint</Application>
  <PresentationFormat>Экран (4:3)</PresentationFormat>
  <Paragraphs>135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Batang</vt:lpstr>
      <vt:lpstr>Arial</vt:lpstr>
      <vt:lpstr>Calibri</vt:lpstr>
      <vt:lpstr>Cambria Math</vt:lpstr>
      <vt:lpstr>Franklin Gothic Book</vt:lpstr>
      <vt:lpstr>Franklin Gothic Medium</vt:lpstr>
      <vt:lpstr>Times New Roman</vt:lpstr>
      <vt:lpstr>Wingdings 2</vt:lpstr>
      <vt:lpstr>Трек</vt:lpstr>
      <vt:lpstr>Система оценивания результатов образовательной деятельности обучающихся на основе средневзвешенного балла средствами АИС СГО </vt:lpstr>
      <vt:lpstr>Презентация PowerPoint</vt:lpstr>
      <vt:lpstr>"Чтобы дойти до цели, надо,  прежде всего, идти".  Оноре де Бальзак</vt:lpstr>
      <vt:lpstr>Общие положения</vt:lpstr>
      <vt:lpstr>МАОУ «Лицей №82 г. Челябинска»:</vt:lpstr>
      <vt:lpstr>Общие положения</vt:lpstr>
      <vt:lpstr>АИС СГО дает возможность подсчитывать средневзвешенное значение текущих отметок</vt:lpstr>
      <vt:lpstr>Формула подсчета средневзвешенной отметки</vt:lpstr>
      <vt:lpstr>пример подсчета средневзвешенной отметки</vt:lpstr>
      <vt:lpstr>пример подсчета средневзвешенной отметки</vt:lpstr>
      <vt:lpstr>Критерии оценивания по информатике</vt:lpstr>
      <vt:lpstr>Потенциал 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В. Таран</dc:creator>
  <cp:lastModifiedBy>Татьяна</cp:lastModifiedBy>
  <cp:revision>16</cp:revision>
  <cp:lastPrinted>2017-11-30T08:08:14Z</cp:lastPrinted>
  <dcterms:created xsi:type="dcterms:W3CDTF">2017-10-03T04:56:15Z</dcterms:created>
  <dcterms:modified xsi:type="dcterms:W3CDTF">2019-08-13T12:40:06Z</dcterms:modified>
</cp:coreProperties>
</file>